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59" r:id="rId4"/>
    <p:sldId id="262" r:id="rId5"/>
    <p:sldId id="263" r:id="rId6"/>
    <p:sldId id="261" r:id="rId7"/>
    <p:sldId id="265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89236" autoAdjust="0"/>
  </p:normalViewPr>
  <p:slideViewPr>
    <p:cSldViewPr snapToGrid="0" snapToObjects="1">
      <p:cViewPr varScale="1">
        <p:scale>
          <a:sx n="85" d="100"/>
          <a:sy n="85" d="100"/>
        </p:scale>
        <p:origin x="81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668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78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6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3191" y="559951"/>
            <a:ext cx="7617619" cy="17554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912"/>
              </a:lnSpc>
              <a:buNone/>
            </a:pPr>
            <a:r>
              <a:rPr lang="en-US" sz="552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Введение в нейронные сети</a:t>
            </a:r>
            <a:endParaRPr lang="en-US" sz="5529" dirty="0"/>
          </a:p>
        </p:txBody>
      </p:sp>
      <p:sp>
        <p:nvSpPr>
          <p:cNvPr id="6" name="Text 2"/>
          <p:cNvSpPr/>
          <p:nvPr/>
        </p:nvSpPr>
        <p:spPr>
          <a:xfrm>
            <a:off x="763191" y="2620685"/>
            <a:ext cx="7617619" cy="2280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	В этой презентации мы познакомимся с моей первой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нейросетью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которая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обучена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определять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марку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автомобиля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его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фотографии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Вы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узнаете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что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такое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нейросети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как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они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применяются в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машинном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обучении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и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как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я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собрал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и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подготовил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данные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для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обучения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моей </a:t>
            </a:r>
            <a:r>
              <a:rPr lang="en-US" sz="16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модели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60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A071AC5-7701-4A8D-8420-A12FF9902A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86660" y="5914192"/>
            <a:ext cx="6817671" cy="246804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49708A00-1DAC-4C4C-85BD-A64C08CBB42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929767DD-531A-472E-8B7C-D9D8B34CB0B1}"/>
              </a:ext>
            </a:extLst>
          </p:cNvPr>
          <p:cNvSpPr/>
          <p:nvPr/>
        </p:nvSpPr>
        <p:spPr>
          <a:xfrm>
            <a:off x="6127094" y="1455339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Как нейросети используются в машинном обучении?</a:t>
            </a:r>
            <a:endParaRPr lang="en-US" sz="4374" dirty="0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D19975D3-143F-436E-99FE-6FBC1580F437}"/>
              </a:ext>
            </a:extLst>
          </p:cNvPr>
          <p:cNvSpPr txBox="1"/>
          <p:nvPr/>
        </p:nvSpPr>
        <p:spPr>
          <a:xfrm>
            <a:off x="6387096" y="3830421"/>
            <a:ext cx="7581900" cy="1182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800"/>
              </a:lnSpc>
              <a:spcBef>
                <a:spcPts val="105"/>
              </a:spcBef>
            </a:pPr>
            <a:r>
              <a:rPr sz="1900" spc="114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19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области</a:t>
            </a:r>
            <a:r>
              <a:rPr sz="19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компьютерного</a:t>
            </a:r>
            <a:r>
              <a:rPr sz="19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зрения</a:t>
            </a:r>
            <a:r>
              <a:rPr sz="19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40" dirty="0">
                <a:solidFill>
                  <a:srgbClr val="FFFFFF"/>
                </a:solidFill>
                <a:latin typeface="Verdana"/>
                <a:cs typeface="Verdana"/>
              </a:rPr>
              <a:t>нейронные</a:t>
            </a:r>
            <a:r>
              <a:rPr sz="1900" b="1" spc="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Verdana"/>
                <a:cs typeface="Verdana"/>
              </a:rPr>
              <a:t>сети</a:t>
            </a:r>
            <a:r>
              <a:rPr sz="190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играют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важную</a:t>
            </a:r>
            <a:r>
              <a:rPr sz="1900" spc="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роль</a:t>
            </a:r>
            <a:r>
              <a:rPr sz="1900" spc="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1900" spc="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распознавании</a:t>
            </a:r>
            <a:r>
              <a:rPr sz="1900" spc="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объектов</a:t>
            </a:r>
            <a:r>
              <a:rPr sz="1900" spc="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на</a:t>
            </a:r>
            <a:r>
              <a:rPr sz="1900" spc="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изображениях. </a:t>
            </a:r>
            <a:r>
              <a:rPr sz="1900" spc="80" dirty="0">
                <a:solidFill>
                  <a:srgbClr val="FFFFFF"/>
                </a:solidFill>
                <a:latin typeface="Verdana"/>
                <a:cs typeface="Verdana"/>
              </a:rPr>
              <a:t>Они</a:t>
            </a:r>
            <a:r>
              <a:rPr sz="1900" spc="42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способны</a:t>
            </a:r>
            <a:r>
              <a:rPr sz="1900" spc="42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выявлять</a:t>
            </a:r>
            <a:r>
              <a:rPr sz="1900" spc="430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900" b="1" dirty="0">
                <a:solidFill>
                  <a:srgbClr val="FFFFFF"/>
                </a:solidFill>
                <a:latin typeface="Verdana"/>
                <a:cs typeface="Verdana"/>
              </a:rPr>
              <a:t>уникальные</a:t>
            </a:r>
            <a:r>
              <a:rPr sz="1900" b="1" spc="480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900" b="1" dirty="0">
                <a:solidFill>
                  <a:srgbClr val="FFFFFF"/>
                </a:solidFill>
                <a:latin typeface="Verdana"/>
                <a:cs typeface="Verdana"/>
              </a:rPr>
              <a:t>признаки</a:t>
            </a:r>
            <a:r>
              <a:rPr sz="1900" b="1" spc="450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1900" spc="30" dirty="0">
                <a:solidFill>
                  <a:srgbClr val="FFFFFF"/>
                </a:solidFill>
                <a:latin typeface="Verdana"/>
                <a:cs typeface="Verdana"/>
              </a:rPr>
              <a:t>и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классифицировать</a:t>
            </a:r>
            <a:r>
              <a:rPr sz="19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объекты</a:t>
            </a:r>
            <a:r>
              <a:rPr sz="19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5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19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FFFFFF"/>
                </a:solidFill>
                <a:latin typeface="Verdana"/>
                <a:cs typeface="Verdana"/>
              </a:rPr>
              <a:t>высокой</a:t>
            </a:r>
            <a:r>
              <a:rPr sz="19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точностью.</a:t>
            </a:r>
            <a:endParaRPr sz="19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59806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29" name="object 6">
            <a:extLst>
              <a:ext uri="{FF2B5EF4-FFF2-40B4-BE49-F238E27FC236}">
                <a16:creationId xmlns:a16="http://schemas.microsoft.com/office/drawing/2014/main" id="{DB197206-350B-4E49-A71D-E2B211DCA2D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99179" y="1027750"/>
            <a:ext cx="4531222" cy="722277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" y="84196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5" name="Text 1"/>
          <p:cNvSpPr/>
          <p:nvPr/>
        </p:nvSpPr>
        <p:spPr>
          <a:xfrm>
            <a:off x="2750892" y="27862"/>
            <a:ext cx="9509546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Выбор и подготовка данных для обучения</a:t>
            </a:r>
            <a:endParaRPr lang="en-US" sz="3062" dirty="0"/>
          </a:p>
        </p:txBody>
      </p:sp>
      <p:sp>
        <p:nvSpPr>
          <p:cNvPr id="6" name="Shape 2"/>
          <p:cNvSpPr/>
          <p:nvPr/>
        </p:nvSpPr>
        <p:spPr>
          <a:xfrm>
            <a:off x="1551474" y="5094652"/>
            <a:ext cx="7388066" cy="31075"/>
          </a:xfrm>
          <a:prstGeom prst="roundRect">
            <a:avLst>
              <a:gd name="adj" fmla="val 225238"/>
            </a:avLst>
          </a:prstGeom>
          <a:solidFill>
            <a:srgbClr val="552C86"/>
          </a:solidFill>
          <a:ln/>
        </p:spPr>
      </p:sp>
      <p:sp>
        <p:nvSpPr>
          <p:cNvPr id="7" name="Shape 3"/>
          <p:cNvSpPr/>
          <p:nvPr/>
        </p:nvSpPr>
        <p:spPr>
          <a:xfrm>
            <a:off x="3339467" y="4639361"/>
            <a:ext cx="31075" cy="544354"/>
          </a:xfrm>
          <a:prstGeom prst="roundRect">
            <a:avLst>
              <a:gd name="adj" fmla="val 225238"/>
            </a:avLst>
          </a:prstGeom>
          <a:solidFill>
            <a:srgbClr val="552C86"/>
          </a:solidFill>
          <a:ln/>
        </p:spPr>
      </p:sp>
      <p:sp>
        <p:nvSpPr>
          <p:cNvPr id="8" name="Shape 4"/>
          <p:cNvSpPr/>
          <p:nvPr/>
        </p:nvSpPr>
        <p:spPr>
          <a:xfrm>
            <a:off x="3192125" y="4961985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3316045" y="4951538"/>
            <a:ext cx="84296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837" dirty="0"/>
          </a:p>
        </p:txBody>
      </p:sp>
      <p:sp>
        <p:nvSpPr>
          <p:cNvPr id="10" name="Text 6"/>
          <p:cNvSpPr/>
          <p:nvPr/>
        </p:nvSpPr>
        <p:spPr>
          <a:xfrm>
            <a:off x="2355889" y="1323015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Сбор Данных</a:t>
            </a:r>
            <a:endParaRPr lang="en-US" sz="1531" dirty="0"/>
          </a:p>
        </p:txBody>
      </p:sp>
      <p:sp>
        <p:nvSpPr>
          <p:cNvPr id="11" name="Text 7"/>
          <p:cNvSpPr/>
          <p:nvPr/>
        </p:nvSpPr>
        <p:spPr>
          <a:xfrm>
            <a:off x="1690866" y="1569668"/>
            <a:ext cx="3305294" cy="27359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1960"/>
              </a:lnSpc>
            </a:pP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Первым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шагом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в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создании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нейронной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сети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для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распознавания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марок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автомобилей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является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сбор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подходящих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данных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Определение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марки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автомобиля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по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его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фотографии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представляет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собой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сложную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задачу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в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машинном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обучении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.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Автомобили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могут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иметь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схожие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визуальные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характеристики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,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что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затрудняет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их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точную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классификацию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.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Кроме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того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,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качество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изображений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,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угол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съемки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и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освещение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также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влияют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на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сложность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распознавания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модели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.</a:t>
            </a:r>
          </a:p>
          <a:p>
            <a:pPr marL="0" indent="0" algn="ctr">
              <a:lnSpc>
                <a:spcPts val="1960"/>
              </a:lnSpc>
              <a:buNone/>
            </a:pPr>
            <a:endParaRPr lang="en-US" sz="1225" dirty="0">
              <a:solidFill>
                <a:srgbClr val="DCD7E5"/>
              </a:solidFill>
              <a:latin typeface="Heebo" pitchFamily="34" charset="0"/>
              <a:cs typeface="Heebo" pitchFamily="34" charset="-12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5262383" y="5136948"/>
            <a:ext cx="31075" cy="544354"/>
          </a:xfrm>
          <a:prstGeom prst="roundRect">
            <a:avLst>
              <a:gd name="adj" fmla="val 225238"/>
            </a:avLst>
          </a:prstGeom>
          <a:solidFill>
            <a:srgbClr val="552C86"/>
          </a:solidFill>
          <a:ln/>
        </p:spPr>
      </p:sp>
      <p:sp>
        <p:nvSpPr>
          <p:cNvPr id="13" name="Shape 9"/>
          <p:cNvSpPr/>
          <p:nvPr/>
        </p:nvSpPr>
        <p:spPr>
          <a:xfrm>
            <a:off x="5103018" y="4962045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5220610" y="4937628"/>
            <a:ext cx="132517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837" dirty="0"/>
          </a:p>
        </p:txBody>
      </p:sp>
      <p:sp>
        <p:nvSpPr>
          <p:cNvPr id="15" name="Text 11"/>
          <p:cNvSpPr/>
          <p:nvPr/>
        </p:nvSpPr>
        <p:spPr>
          <a:xfrm>
            <a:off x="4062947" y="5564719"/>
            <a:ext cx="246102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Аннотирование Данных</a:t>
            </a:r>
            <a:endParaRPr lang="en-US" sz="1531" dirty="0"/>
          </a:p>
        </p:txBody>
      </p:sp>
      <p:sp>
        <p:nvSpPr>
          <p:cNvPr id="16" name="Text 12"/>
          <p:cNvSpPr/>
          <p:nvPr/>
        </p:nvSpPr>
        <p:spPr>
          <a:xfrm>
            <a:off x="3691592" y="5826580"/>
            <a:ext cx="3305294" cy="2487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Следующим шагом является аннотирование собранных изображений, то есть добавление метаданных, таких как марка автомобиля, модель и другая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соответствующая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</a:t>
            </a:r>
            <a:r>
              <a:rPr lang="en-US" sz="1225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информация</a:t>
            </a: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 Точное аннотирование данных критически важно для успешного обучения модели.</a:t>
            </a:r>
            <a:endParaRPr lang="en-US" sz="1225" dirty="0"/>
          </a:p>
        </p:txBody>
      </p:sp>
      <p:sp>
        <p:nvSpPr>
          <p:cNvPr id="17" name="Shape 13"/>
          <p:cNvSpPr/>
          <p:nvPr/>
        </p:nvSpPr>
        <p:spPr>
          <a:xfrm>
            <a:off x="7607405" y="4592714"/>
            <a:ext cx="31075" cy="544354"/>
          </a:xfrm>
          <a:prstGeom prst="roundRect">
            <a:avLst>
              <a:gd name="adj" fmla="val 225238"/>
            </a:avLst>
          </a:prstGeom>
          <a:solidFill>
            <a:srgbClr val="552C86"/>
          </a:solidFill>
          <a:ln/>
        </p:spPr>
      </p:sp>
      <p:sp>
        <p:nvSpPr>
          <p:cNvPr id="18" name="Shape 14"/>
          <p:cNvSpPr/>
          <p:nvPr/>
        </p:nvSpPr>
        <p:spPr>
          <a:xfrm>
            <a:off x="7448040" y="4962045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557160" y="4964337"/>
            <a:ext cx="13156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837" dirty="0"/>
          </a:p>
        </p:txBody>
      </p:sp>
      <p:sp>
        <p:nvSpPr>
          <p:cNvPr id="20" name="Text 16"/>
          <p:cNvSpPr/>
          <p:nvPr/>
        </p:nvSpPr>
        <p:spPr>
          <a:xfrm>
            <a:off x="6420887" y="1500550"/>
            <a:ext cx="2435185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Предобработка Данных</a:t>
            </a:r>
            <a:endParaRPr lang="en-US" sz="1531" dirty="0"/>
          </a:p>
        </p:txBody>
      </p:sp>
      <p:sp>
        <p:nvSpPr>
          <p:cNvPr id="21" name="Text 17"/>
          <p:cNvSpPr/>
          <p:nvPr/>
        </p:nvSpPr>
        <p:spPr>
          <a:xfrm>
            <a:off x="5954758" y="1824705"/>
            <a:ext cx="3305294" cy="2487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Перед обучением нейронной сети данные также нужно предобработать. Это может включать в себя нормализацию размеров изображений, приведение цветовых профилей к единому формату, а также устранение шумов и дефектов на изображениях. Предобработка помогает модели сосредоточиться на действительно важных визуальных признаках, а не на посторонних деталях.</a:t>
            </a:r>
            <a:endParaRPr lang="en-US" sz="12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C7D4F614-08EC-46B0-9C20-20D772391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75381" y="144602"/>
            <a:ext cx="5412700" cy="556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80"/>
              </a:lnSpc>
              <a:buNone/>
            </a:pPr>
            <a:r>
              <a:rPr lang="en-US" sz="350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Архитектура нейросети</a:t>
            </a:r>
            <a:endParaRPr lang="en-US" sz="350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9" y="915588"/>
            <a:ext cx="2926303" cy="180850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07290" y="2807018"/>
            <a:ext cx="1913811" cy="5562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90"/>
              </a:lnSpc>
              <a:buNone/>
            </a:pPr>
            <a:r>
              <a:rPr lang="en-US" sz="175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Многослойная структура</a:t>
            </a:r>
            <a:endParaRPr lang="en-US" sz="1752" dirty="0"/>
          </a:p>
        </p:txBody>
      </p:sp>
      <p:sp>
        <p:nvSpPr>
          <p:cNvPr id="7" name="Text 3"/>
          <p:cNvSpPr/>
          <p:nvPr/>
        </p:nvSpPr>
        <p:spPr>
          <a:xfrm>
            <a:off x="657230" y="3470077"/>
            <a:ext cx="2926302" cy="42719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43"/>
              </a:lnSpc>
              <a:buNone/>
            </a:pPr>
            <a:r>
              <a:rPr lang="en-US" sz="140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Нейросеть состоит из множества взаимосвязанных слоев нейронов, где каждый слой выполняет определенную функцию по обработке и передаче информации. Это обеспечивает высокую эффективность и гибкость модели.</a:t>
            </a:r>
            <a:endParaRPr lang="en-US" sz="1402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904" y="918983"/>
            <a:ext cx="3060484" cy="189143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849941" y="2807018"/>
            <a:ext cx="1913811" cy="5562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90"/>
              </a:lnSpc>
              <a:buNone/>
            </a:pPr>
            <a:r>
              <a:rPr lang="en-US" sz="175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Входной и выходной слои</a:t>
            </a:r>
            <a:endParaRPr lang="en-US" sz="1752" dirty="0"/>
          </a:p>
        </p:txBody>
      </p:sp>
      <p:sp>
        <p:nvSpPr>
          <p:cNvPr id="10" name="Text 5"/>
          <p:cNvSpPr/>
          <p:nvPr/>
        </p:nvSpPr>
        <p:spPr>
          <a:xfrm>
            <a:off x="4107904" y="3470077"/>
            <a:ext cx="3060483" cy="37023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43"/>
              </a:lnSpc>
              <a:buNone/>
            </a:pPr>
            <a:r>
              <a:rPr lang="en-US" sz="140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Входной слой получает данные, а выходной слой генерирует предсказания или классификацию. Между ними расположены скрытые слои, отвечающие за выявление сложных закономерностей в информации.</a:t>
            </a:r>
            <a:endParaRPr lang="en-US" sz="1402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760" y="918982"/>
            <a:ext cx="3060483" cy="189142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592592" y="2807018"/>
            <a:ext cx="1913811" cy="5562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90"/>
              </a:lnSpc>
              <a:buNone/>
            </a:pPr>
            <a:r>
              <a:rPr lang="en-US" sz="175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Сложные вычисления</a:t>
            </a:r>
            <a:endParaRPr lang="en-US" sz="1752" dirty="0"/>
          </a:p>
        </p:txBody>
      </p:sp>
      <p:sp>
        <p:nvSpPr>
          <p:cNvPr id="13" name="Text 7"/>
          <p:cNvSpPr/>
          <p:nvPr/>
        </p:nvSpPr>
        <p:spPr>
          <a:xfrm>
            <a:off x="7692760" y="3470077"/>
            <a:ext cx="3060482" cy="42719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43"/>
              </a:lnSpc>
              <a:buNone/>
            </a:pPr>
            <a:r>
              <a:rPr lang="en-US" sz="140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Каждый нейрон в сети производит сложные математические операции, такие как взвешенное суммирование входов и применение функции активации. Это позволяет нейросети моделировать нелинейные зависимости в данных.</a:t>
            </a:r>
            <a:endParaRPr lang="en-US" sz="1402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6291" y="915588"/>
            <a:ext cx="2931796" cy="181189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1930607" y="2791548"/>
            <a:ext cx="1913811" cy="5562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90"/>
              </a:lnSpc>
              <a:buNone/>
            </a:pPr>
            <a:r>
              <a:rPr lang="en-US" sz="175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Оптимизация параметров</a:t>
            </a:r>
            <a:endParaRPr lang="en-US" sz="1752" dirty="0"/>
          </a:p>
        </p:txBody>
      </p:sp>
      <p:sp>
        <p:nvSpPr>
          <p:cNvPr id="16" name="Text 9"/>
          <p:cNvSpPr/>
          <p:nvPr/>
        </p:nvSpPr>
        <p:spPr>
          <a:xfrm>
            <a:off x="11276291" y="3454607"/>
            <a:ext cx="2931796" cy="37023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43"/>
              </a:lnSpc>
              <a:buNone/>
            </a:pPr>
            <a:r>
              <a:rPr lang="en-US" sz="140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Во время обучения нейросеть автоматически подстраивает множество параметров, чтобы минимизировать ошибку предсказаний. Это делает ее способной к самообучению и высокой производительности.</a:t>
            </a:r>
            <a:endParaRPr lang="en-US" sz="140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7CE9CFBF-9140-4DB4-B658-6A8C203CA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7" name="Shape 0">
            <a:extLst>
              <a:ext uri="{FF2B5EF4-FFF2-40B4-BE49-F238E27FC236}">
                <a16:creationId xmlns:a16="http://schemas.microsoft.com/office/drawing/2014/main" id="{83D9546F-C7E3-43D7-9DDF-24FCCA132C0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1"/>
          <p:cNvSpPr/>
          <p:nvPr/>
        </p:nvSpPr>
        <p:spPr>
          <a:xfrm>
            <a:off x="1307941" y="686537"/>
            <a:ext cx="590919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Обучение нейросети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307941" y="1863090"/>
            <a:ext cx="5006221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Процесс обучения моей первой нейросети состоит из множества этапов. Сначала я разделил собранный набор данных на тренировочную, валидационную и тестовую выборки. Это позволяет отслеживать качество обучения и предотвращать переобучение модели.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307941" y="4572866"/>
            <a:ext cx="5006221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Далее я определил оптимальную архитектуру нейросети, подобрав количество слоев, нейронов и гиперпараметры. Используя алгоритм обратного распространения ошибки, нейросеть постепенно настраивает свои внутренние связи, чтобы минимизировать ошибку предсказаний на тренировочных данных.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2829262" y="3681810"/>
            <a:ext cx="988338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Эпоха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547821" y="3702602"/>
            <a:ext cx="242726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ru-RU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Потери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на тренировочных данных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126962" y="3689469"/>
            <a:ext cx="223440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Точность на валидационных данных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593806" y="4966454"/>
            <a:ext cx="500622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Прогресс обучения нейросети отображается на графике точностей на тренировочных и валидационных данных. По мере увеличения числа эпох обучения, точность стабильно растет, что говорит об эффективности выбранной архитектуры.</a:t>
            </a:r>
            <a:endParaRPr lang="en-US" sz="175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8D8BC83-C35A-4E92-98D5-A6628F607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1484" y="1863090"/>
            <a:ext cx="7718916" cy="1818720"/>
          </a:xfrm>
          <a:prstGeom prst="roundRect">
            <a:avLst>
              <a:gd name="adj" fmla="val 1804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3873"/>
            <a:ext cx="14630400" cy="8229600"/>
          </a:xfrm>
          <a:prstGeom prst="rect">
            <a:avLst/>
          </a:prstGeom>
        </p:spPr>
      </p:pic>
      <p:sp>
        <p:nvSpPr>
          <p:cNvPr id="60" name="Shape 0">
            <a:extLst>
              <a:ext uri="{FF2B5EF4-FFF2-40B4-BE49-F238E27FC236}">
                <a16:creationId xmlns:a16="http://schemas.microsoft.com/office/drawing/2014/main" id="{BEC18218-0741-4575-A519-DEE52EF462A3}"/>
              </a:ext>
            </a:extLst>
          </p:cNvPr>
          <p:cNvSpPr/>
          <p:nvPr/>
        </p:nvSpPr>
        <p:spPr>
          <a:xfrm>
            <a:off x="0" y="-33873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3" name="Text 1">
            <a:extLst>
              <a:ext uri="{FF2B5EF4-FFF2-40B4-BE49-F238E27FC236}">
                <a16:creationId xmlns:a16="http://schemas.microsoft.com/office/drawing/2014/main" id="{4F87C40E-F8CA-4C85-968D-7A896AFC1810}"/>
              </a:ext>
            </a:extLst>
          </p:cNvPr>
          <p:cNvSpPr/>
          <p:nvPr/>
        </p:nvSpPr>
        <p:spPr>
          <a:xfrm>
            <a:off x="957977" y="868085"/>
            <a:ext cx="7388066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Тестирование и оценка производительности</a:t>
            </a:r>
            <a:endParaRPr lang="en-US" sz="3062" dirty="0"/>
          </a:p>
        </p:txBody>
      </p:sp>
      <p:sp>
        <p:nvSpPr>
          <p:cNvPr id="44" name="Shape 2">
            <a:extLst>
              <a:ext uri="{FF2B5EF4-FFF2-40B4-BE49-F238E27FC236}">
                <a16:creationId xmlns:a16="http://schemas.microsoft.com/office/drawing/2014/main" id="{06456779-E05F-4EAF-B8BD-0FC5374E6365}"/>
              </a:ext>
            </a:extLst>
          </p:cNvPr>
          <p:cNvSpPr/>
          <p:nvPr/>
        </p:nvSpPr>
        <p:spPr>
          <a:xfrm>
            <a:off x="957977" y="4353044"/>
            <a:ext cx="7388066" cy="19407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45" name="Shape 3">
            <a:extLst>
              <a:ext uri="{FF2B5EF4-FFF2-40B4-BE49-F238E27FC236}">
                <a16:creationId xmlns:a16="http://schemas.microsoft.com/office/drawing/2014/main" id="{FCB7E0AE-0E17-437B-AFBA-83436B9EFC19}"/>
              </a:ext>
            </a:extLst>
          </p:cNvPr>
          <p:cNvSpPr/>
          <p:nvPr/>
        </p:nvSpPr>
        <p:spPr>
          <a:xfrm>
            <a:off x="2756356" y="3808750"/>
            <a:ext cx="19407" cy="544354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46" name="Shape 4">
            <a:extLst>
              <a:ext uri="{FF2B5EF4-FFF2-40B4-BE49-F238E27FC236}">
                <a16:creationId xmlns:a16="http://schemas.microsoft.com/office/drawing/2014/main" id="{6296874D-DDA9-48CA-B667-EB3A1B16B9DA}"/>
              </a:ext>
            </a:extLst>
          </p:cNvPr>
          <p:cNvSpPr/>
          <p:nvPr/>
        </p:nvSpPr>
        <p:spPr>
          <a:xfrm>
            <a:off x="2591157" y="4178082"/>
            <a:ext cx="349925" cy="349925"/>
          </a:xfrm>
          <a:prstGeom prst="roundRect">
            <a:avLst>
              <a:gd name="adj" fmla="val 13335"/>
            </a:avLst>
          </a:prstGeom>
          <a:solidFill>
            <a:srgbClr val="2D3033"/>
          </a:solidFill>
          <a:ln/>
        </p:spPr>
      </p:sp>
      <p:sp>
        <p:nvSpPr>
          <p:cNvPr id="47" name="Text 5">
            <a:extLst>
              <a:ext uri="{FF2B5EF4-FFF2-40B4-BE49-F238E27FC236}">
                <a16:creationId xmlns:a16="http://schemas.microsoft.com/office/drawing/2014/main" id="{F9F1CEA7-9D01-4A90-8790-DF5ACB16BD2D}"/>
              </a:ext>
            </a:extLst>
          </p:cNvPr>
          <p:cNvSpPr/>
          <p:nvPr/>
        </p:nvSpPr>
        <p:spPr>
          <a:xfrm>
            <a:off x="2725817" y="4207133"/>
            <a:ext cx="80486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837" dirty="0"/>
          </a:p>
        </p:txBody>
      </p:sp>
      <p:sp>
        <p:nvSpPr>
          <p:cNvPr id="48" name="Text 6">
            <a:extLst>
              <a:ext uri="{FF2B5EF4-FFF2-40B4-BE49-F238E27FC236}">
                <a16:creationId xmlns:a16="http://schemas.microsoft.com/office/drawing/2014/main" id="{390A77F4-9481-4770-8746-323FC12EF2B9}"/>
              </a:ext>
            </a:extLst>
          </p:cNvPr>
          <p:cNvSpPr/>
          <p:nvPr/>
        </p:nvSpPr>
        <p:spPr>
          <a:xfrm>
            <a:off x="1212533" y="2073355"/>
            <a:ext cx="3107055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Тестирование на новых данных</a:t>
            </a:r>
            <a:endParaRPr lang="en-US" sz="1531" dirty="0"/>
          </a:p>
        </p:txBody>
      </p:sp>
      <p:sp>
        <p:nvSpPr>
          <p:cNvPr id="49" name="Text 7">
            <a:extLst>
              <a:ext uri="{FF2B5EF4-FFF2-40B4-BE49-F238E27FC236}">
                <a16:creationId xmlns:a16="http://schemas.microsoft.com/office/drawing/2014/main" id="{F5F791DF-C3BD-4F1D-B54A-58487A16726B}"/>
              </a:ext>
            </a:extLst>
          </p:cNvPr>
          <p:cNvSpPr/>
          <p:nvPr/>
        </p:nvSpPr>
        <p:spPr>
          <a:xfrm>
            <a:off x="1113472" y="2409587"/>
            <a:ext cx="3305294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en-US" sz="122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После завершения обучения нейросети, я провел её тестирование на независимом наборе данных, чтобы оценить её способность к обобщению и применению на реальных изображениях.</a:t>
            </a:r>
            <a:endParaRPr lang="en-US" sz="1225" dirty="0"/>
          </a:p>
        </p:txBody>
      </p:sp>
      <p:sp>
        <p:nvSpPr>
          <p:cNvPr id="50" name="Shape 8">
            <a:extLst>
              <a:ext uri="{FF2B5EF4-FFF2-40B4-BE49-F238E27FC236}">
                <a16:creationId xmlns:a16="http://schemas.microsoft.com/office/drawing/2014/main" id="{9C12C42F-1E15-4190-B8AE-9C61444D2EBD}"/>
              </a:ext>
            </a:extLst>
          </p:cNvPr>
          <p:cNvSpPr/>
          <p:nvPr/>
        </p:nvSpPr>
        <p:spPr>
          <a:xfrm>
            <a:off x="4642187" y="4352985"/>
            <a:ext cx="19407" cy="544354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51" name="Shape 9">
            <a:extLst>
              <a:ext uri="{FF2B5EF4-FFF2-40B4-BE49-F238E27FC236}">
                <a16:creationId xmlns:a16="http://schemas.microsoft.com/office/drawing/2014/main" id="{DFF4D659-4CEA-41C8-9454-DD5885A30854}"/>
              </a:ext>
            </a:extLst>
          </p:cNvPr>
          <p:cNvSpPr/>
          <p:nvPr/>
        </p:nvSpPr>
        <p:spPr>
          <a:xfrm>
            <a:off x="4476988" y="4178082"/>
            <a:ext cx="349925" cy="349925"/>
          </a:xfrm>
          <a:prstGeom prst="roundRect">
            <a:avLst>
              <a:gd name="adj" fmla="val 13335"/>
            </a:avLst>
          </a:prstGeom>
          <a:solidFill>
            <a:srgbClr val="2D3033"/>
          </a:solidFill>
          <a:ln/>
        </p:spPr>
      </p:sp>
      <p:sp>
        <p:nvSpPr>
          <p:cNvPr id="52" name="Text 10">
            <a:extLst>
              <a:ext uri="{FF2B5EF4-FFF2-40B4-BE49-F238E27FC236}">
                <a16:creationId xmlns:a16="http://schemas.microsoft.com/office/drawing/2014/main" id="{0E69F6AA-61D2-422C-BEA9-EC5FB2A03F8B}"/>
              </a:ext>
            </a:extLst>
          </p:cNvPr>
          <p:cNvSpPr/>
          <p:nvPr/>
        </p:nvSpPr>
        <p:spPr>
          <a:xfrm>
            <a:off x="4580453" y="4207133"/>
            <a:ext cx="14299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837" dirty="0"/>
          </a:p>
        </p:txBody>
      </p:sp>
      <p:sp>
        <p:nvSpPr>
          <p:cNvPr id="53" name="Text 11">
            <a:extLst>
              <a:ext uri="{FF2B5EF4-FFF2-40B4-BE49-F238E27FC236}">
                <a16:creationId xmlns:a16="http://schemas.microsoft.com/office/drawing/2014/main" id="{B23E550E-52C9-435B-A43E-AA7A5FA19768}"/>
              </a:ext>
            </a:extLst>
          </p:cNvPr>
          <p:cNvSpPr/>
          <p:nvPr/>
        </p:nvSpPr>
        <p:spPr>
          <a:xfrm>
            <a:off x="3149441" y="5052894"/>
            <a:ext cx="3005018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Метрики производительности</a:t>
            </a:r>
            <a:endParaRPr lang="en-US" sz="1531" dirty="0"/>
          </a:p>
        </p:txBody>
      </p:sp>
      <p:sp>
        <p:nvSpPr>
          <p:cNvPr id="54" name="Text 12">
            <a:extLst>
              <a:ext uri="{FF2B5EF4-FFF2-40B4-BE49-F238E27FC236}">
                <a16:creationId xmlns:a16="http://schemas.microsoft.com/office/drawing/2014/main" id="{AF59A0A0-38B1-449D-A7EC-9FBFF2F15C5C}"/>
              </a:ext>
            </a:extLst>
          </p:cNvPr>
          <p:cNvSpPr/>
          <p:nvPr/>
        </p:nvSpPr>
        <p:spPr>
          <a:xfrm>
            <a:off x="2999303" y="5389126"/>
            <a:ext cx="3305294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en-US" sz="122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Для оценки качества работы модели я использовал такие метрики, как точность, полнота, F1-мера и AUC-ROC. Это позволило всесторонне проанализировать предсказательные возможности нейросети.</a:t>
            </a:r>
            <a:endParaRPr lang="en-US" sz="1225" dirty="0"/>
          </a:p>
        </p:txBody>
      </p:sp>
      <p:sp>
        <p:nvSpPr>
          <p:cNvPr id="55" name="Shape 13">
            <a:extLst>
              <a:ext uri="{FF2B5EF4-FFF2-40B4-BE49-F238E27FC236}">
                <a16:creationId xmlns:a16="http://schemas.microsoft.com/office/drawing/2014/main" id="{94A5CE58-E1BA-44B7-9601-B820E89F5F57}"/>
              </a:ext>
            </a:extLst>
          </p:cNvPr>
          <p:cNvSpPr/>
          <p:nvPr/>
        </p:nvSpPr>
        <p:spPr>
          <a:xfrm>
            <a:off x="6528137" y="3808750"/>
            <a:ext cx="19407" cy="544354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56" name="Shape 14">
            <a:extLst>
              <a:ext uri="{FF2B5EF4-FFF2-40B4-BE49-F238E27FC236}">
                <a16:creationId xmlns:a16="http://schemas.microsoft.com/office/drawing/2014/main" id="{E5068B83-A759-48AC-A87D-7365D8451514}"/>
              </a:ext>
            </a:extLst>
          </p:cNvPr>
          <p:cNvSpPr/>
          <p:nvPr/>
        </p:nvSpPr>
        <p:spPr>
          <a:xfrm>
            <a:off x="6362938" y="4178082"/>
            <a:ext cx="349925" cy="349925"/>
          </a:xfrm>
          <a:prstGeom prst="roundRect">
            <a:avLst>
              <a:gd name="adj" fmla="val 13335"/>
            </a:avLst>
          </a:prstGeom>
          <a:solidFill>
            <a:srgbClr val="2D3033"/>
          </a:solidFill>
          <a:ln/>
        </p:spPr>
      </p:sp>
      <p:sp>
        <p:nvSpPr>
          <p:cNvPr id="57" name="Text 15">
            <a:extLst>
              <a:ext uri="{FF2B5EF4-FFF2-40B4-BE49-F238E27FC236}">
                <a16:creationId xmlns:a16="http://schemas.microsoft.com/office/drawing/2014/main" id="{559105C1-87BD-4028-B120-6B8063697569}"/>
              </a:ext>
            </a:extLst>
          </p:cNvPr>
          <p:cNvSpPr/>
          <p:nvPr/>
        </p:nvSpPr>
        <p:spPr>
          <a:xfrm>
            <a:off x="6465570" y="4207133"/>
            <a:ext cx="144661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837" dirty="0"/>
          </a:p>
        </p:txBody>
      </p:sp>
      <p:sp>
        <p:nvSpPr>
          <p:cNvPr id="58" name="Text 16">
            <a:extLst>
              <a:ext uri="{FF2B5EF4-FFF2-40B4-BE49-F238E27FC236}">
                <a16:creationId xmlns:a16="http://schemas.microsoft.com/office/drawing/2014/main" id="{11143720-EB3E-4B6D-95F6-731F053E472C}"/>
              </a:ext>
            </a:extLst>
          </p:cNvPr>
          <p:cNvSpPr/>
          <p:nvPr/>
        </p:nvSpPr>
        <p:spPr>
          <a:xfrm>
            <a:off x="5565815" y="2073355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Анализ ошибок</a:t>
            </a:r>
            <a:endParaRPr lang="en-US" sz="1531" dirty="0"/>
          </a:p>
        </p:txBody>
      </p:sp>
      <p:sp>
        <p:nvSpPr>
          <p:cNvPr id="59" name="Text 17">
            <a:extLst>
              <a:ext uri="{FF2B5EF4-FFF2-40B4-BE49-F238E27FC236}">
                <a16:creationId xmlns:a16="http://schemas.microsoft.com/office/drawing/2014/main" id="{587AA265-6C35-4F1D-8F0F-BEC49ADAE1F1}"/>
              </a:ext>
            </a:extLst>
          </p:cNvPr>
          <p:cNvSpPr/>
          <p:nvPr/>
        </p:nvSpPr>
        <p:spPr>
          <a:xfrm>
            <a:off x="4885253" y="2409587"/>
            <a:ext cx="3305294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en-US" sz="122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Тщательный анализ ошибок модели помог мне выявить слабые места и направления для дальнейшего улучшения. Это позволило итеративно совершенствовать архитектуру и гиперпараметры.</a:t>
            </a:r>
            <a:endParaRPr lang="en-US" sz="1225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93F35F-05D0-44EF-B596-76F6C210B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98765"/>
            <a:ext cx="14630400" cy="34992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84B59D27-9596-4077-8A96-7F3FB3931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401802"/>
            <a:ext cx="14630400" cy="3499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233E15-39E4-4D43-92A9-B58A3075A6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976" r="52885"/>
          <a:stretch/>
        </p:blipFill>
        <p:spPr>
          <a:xfrm>
            <a:off x="8867917" y="318813"/>
            <a:ext cx="2610441" cy="1846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2EDB26-A8AE-421C-9623-556F2274B5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4823" r="54031" b="-1"/>
          <a:stretch/>
        </p:blipFill>
        <p:spPr>
          <a:xfrm>
            <a:off x="12058316" y="318813"/>
            <a:ext cx="2476610" cy="1846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1C90D7-A814-4D34-9ABD-F44C63813A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6844" r="54536"/>
          <a:stretch/>
        </p:blipFill>
        <p:spPr>
          <a:xfrm>
            <a:off x="8867917" y="2316362"/>
            <a:ext cx="2606292" cy="1798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DB8049D-05A7-4E0F-974C-F2F680B9C28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9139" r="54186"/>
          <a:stretch/>
        </p:blipFill>
        <p:spPr>
          <a:xfrm>
            <a:off x="8867917" y="4265773"/>
            <a:ext cx="2601631" cy="1705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C2DBF3-2FBA-4D22-964A-7F76D09C043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9183" r="54688"/>
          <a:stretch/>
        </p:blipFill>
        <p:spPr>
          <a:xfrm>
            <a:off x="12058316" y="2413170"/>
            <a:ext cx="2476610" cy="17016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2C6DFAE-AB32-459A-A630-F6ACE759B56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8901" r="54972"/>
          <a:stretch/>
        </p:blipFill>
        <p:spPr>
          <a:xfrm>
            <a:off x="12058316" y="4362581"/>
            <a:ext cx="2476610" cy="1608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77338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AE947AF7-817D-49C6-8B09-AA2BC8F1E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20" name="object 4">
            <a:extLst>
              <a:ext uri="{FF2B5EF4-FFF2-40B4-BE49-F238E27FC236}">
                <a16:creationId xmlns:a16="http://schemas.microsoft.com/office/drawing/2014/main" id="{728E2F5A-4640-4724-B389-A2D2164E821B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3075" y="866775"/>
            <a:ext cx="6496048" cy="6496049"/>
          </a:xfrm>
          <a:prstGeom prst="roundRect">
            <a:avLst>
              <a:gd name="adj" fmla="val 1851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Shape 0">
            <a:extLst>
              <a:ext uri="{FF2B5EF4-FFF2-40B4-BE49-F238E27FC236}">
                <a16:creationId xmlns:a16="http://schemas.microsoft.com/office/drawing/2014/main" id="{7FBCAE32-28AA-49EC-B7D7-DC366491F65F}"/>
              </a:ext>
            </a:extLst>
          </p:cNvPr>
          <p:cNvSpPr/>
          <p:nvPr/>
        </p:nvSpPr>
        <p:spPr>
          <a:xfrm>
            <a:off x="-7095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1"/>
          <p:cNvSpPr/>
          <p:nvPr/>
        </p:nvSpPr>
        <p:spPr>
          <a:xfrm>
            <a:off x="517830" y="598411"/>
            <a:ext cx="10476786" cy="13782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7"/>
              </a:lnSpc>
              <a:buNone/>
            </a:pPr>
            <a:r>
              <a:rPr lang="en-US" sz="434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Заключение и дальнейшие перспективы</a:t>
            </a:r>
            <a:endParaRPr lang="en-US" sz="4342" dirty="0"/>
          </a:p>
        </p:txBody>
      </p:sp>
      <p:sp>
        <p:nvSpPr>
          <p:cNvPr id="5" name="Shape 2"/>
          <p:cNvSpPr/>
          <p:nvPr/>
        </p:nvSpPr>
        <p:spPr>
          <a:xfrm>
            <a:off x="517830" y="2645334"/>
            <a:ext cx="385882" cy="385882"/>
          </a:xfrm>
          <a:prstGeom prst="roundRect">
            <a:avLst>
              <a:gd name="adj" fmla="val 17148"/>
            </a:avLst>
          </a:prstGeom>
          <a:solidFill>
            <a:srgbClr val="2D3033"/>
          </a:solidFill>
          <a:ln/>
        </p:spPr>
      </p:sp>
      <p:sp>
        <p:nvSpPr>
          <p:cNvPr id="6" name="Text 3"/>
          <p:cNvSpPr/>
          <p:nvPr/>
        </p:nvSpPr>
        <p:spPr>
          <a:xfrm>
            <a:off x="1124216" y="2665932"/>
            <a:ext cx="3407093" cy="3446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4"/>
              </a:lnSpc>
              <a:buNone/>
            </a:pPr>
            <a:r>
              <a:rPr lang="en-US" sz="217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Позитивные результаты</a:t>
            </a:r>
            <a:endParaRPr lang="en-US" sz="2171" dirty="0"/>
          </a:p>
        </p:txBody>
      </p:sp>
      <p:sp>
        <p:nvSpPr>
          <p:cNvPr id="7" name="Text 4"/>
          <p:cNvSpPr/>
          <p:nvPr/>
        </p:nvSpPr>
        <p:spPr>
          <a:xfrm>
            <a:off x="1124216" y="3142896"/>
            <a:ext cx="4521756" cy="17645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9"/>
              </a:lnSpc>
              <a:buNone/>
            </a:pPr>
            <a:r>
              <a:rPr lang="en-US" sz="173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Разработанная мной нейросеть показала высокую точность в распознавании марок автомобилей, что подтверждает её эффективность в решении поставленной задачи.</a:t>
            </a:r>
            <a:endParaRPr lang="en-US" sz="1737" dirty="0"/>
          </a:p>
        </p:txBody>
      </p:sp>
      <p:sp>
        <p:nvSpPr>
          <p:cNvPr id="8" name="Shape 5"/>
          <p:cNvSpPr/>
          <p:nvPr/>
        </p:nvSpPr>
        <p:spPr>
          <a:xfrm>
            <a:off x="5866475" y="2645334"/>
            <a:ext cx="385882" cy="385882"/>
          </a:xfrm>
          <a:prstGeom prst="roundRect">
            <a:avLst>
              <a:gd name="adj" fmla="val 17148"/>
            </a:avLst>
          </a:prstGeom>
          <a:solidFill>
            <a:srgbClr val="2D3033"/>
          </a:solidFill>
          <a:ln/>
        </p:spPr>
      </p:sp>
      <p:sp>
        <p:nvSpPr>
          <p:cNvPr id="9" name="Text 6"/>
          <p:cNvSpPr/>
          <p:nvPr/>
        </p:nvSpPr>
        <p:spPr>
          <a:xfrm>
            <a:off x="6472860" y="2665932"/>
            <a:ext cx="3268147" cy="3446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4"/>
              </a:lnSpc>
              <a:buNone/>
            </a:pPr>
            <a:r>
              <a:rPr lang="en-US" sz="217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Перспективы развития</a:t>
            </a:r>
            <a:endParaRPr lang="en-US" sz="2171" dirty="0"/>
          </a:p>
        </p:txBody>
      </p:sp>
      <p:sp>
        <p:nvSpPr>
          <p:cNvPr id="10" name="Text 7"/>
          <p:cNvSpPr/>
          <p:nvPr/>
        </p:nvSpPr>
        <p:spPr>
          <a:xfrm>
            <a:off x="6472860" y="3142896"/>
            <a:ext cx="4521756" cy="17645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9"/>
              </a:lnSpc>
              <a:buNone/>
            </a:pPr>
            <a:r>
              <a:rPr lang="en-US" sz="173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будущем планирую расширить возможности модели, включив в неё распознавание дополнительных деталей автомобилей, таких как год, комплектация и состояние.</a:t>
            </a:r>
            <a:endParaRPr lang="en-US" sz="1737" dirty="0"/>
          </a:p>
        </p:txBody>
      </p:sp>
      <p:sp>
        <p:nvSpPr>
          <p:cNvPr id="11" name="Shape 8"/>
          <p:cNvSpPr/>
          <p:nvPr/>
        </p:nvSpPr>
        <p:spPr>
          <a:xfrm>
            <a:off x="517830" y="5355435"/>
            <a:ext cx="385882" cy="385882"/>
          </a:xfrm>
          <a:prstGeom prst="roundRect">
            <a:avLst>
              <a:gd name="adj" fmla="val 17148"/>
            </a:avLst>
          </a:prstGeom>
          <a:solidFill>
            <a:srgbClr val="2D3033"/>
          </a:solidFill>
          <a:ln/>
        </p:spPr>
      </p:sp>
      <p:sp>
        <p:nvSpPr>
          <p:cNvPr id="12" name="Text 9"/>
          <p:cNvSpPr/>
          <p:nvPr/>
        </p:nvSpPr>
        <p:spPr>
          <a:xfrm>
            <a:off x="1124216" y="5376032"/>
            <a:ext cx="3830479" cy="3446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4"/>
              </a:lnSpc>
              <a:buNone/>
            </a:pPr>
            <a:r>
              <a:rPr lang="en-US" sz="217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Практические применения</a:t>
            </a:r>
            <a:endParaRPr lang="en-US" sz="2171" dirty="0"/>
          </a:p>
        </p:txBody>
      </p:sp>
      <p:sp>
        <p:nvSpPr>
          <p:cNvPr id="13" name="Text 10"/>
          <p:cNvSpPr/>
          <p:nvPr/>
        </p:nvSpPr>
        <p:spPr>
          <a:xfrm>
            <a:off x="1124216" y="5852997"/>
            <a:ext cx="4521756" cy="17645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9"/>
              </a:lnSpc>
              <a:buNone/>
            </a:pPr>
            <a:r>
              <a:rPr lang="en-US" sz="173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Нейросеть может быть интегрирована в различные приложения и системы, повышая эффективность процессов идентификации транспортных средств в разных отраслях.</a:t>
            </a:r>
            <a:endParaRPr lang="en-US" sz="1737" dirty="0"/>
          </a:p>
        </p:txBody>
      </p:sp>
      <p:sp>
        <p:nvSpPr>
          <p:cNvPr id="14" name="Shape 11"/>
          <p:cNvSpPr/>
          <p:nvPr/>
        </p:nvSpPr>
        <p:spPr>
          <a:xfrm>
            <a:off x="5866475" y="5355435"/>
            <a:ext cx="385882" cy="385882"/>
          </a:xfrm>
          <a:prstGeom prst="roundRect">
            <a:avLst>
              <a:gd name="adj" fmla="val 17148"/>
            </a:avLst>
          </a:prstGeom>
          <a:solidFill>
            <a:srgbClr val="2D3033"/>
          </a:solidFill>
          <a:ln/>
        </p:spPr>
      </p:sp>
      <p:sp>
        <p:nvSpPr>
          <p:cNvPr id="15" name="Text 12"/>
          <p:cNvSpPr/>
          <p:nvPr/>
        </p:nvSpPr>
        <p:spPr>
          <a:xfrm>
            <a:off x="6472860" y="5376032"/>
            <a:ext cx="3758327" cy="3446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4"/>
              </a:lnSpc>
              <a:buNone/>
            </a:pPr>
            <a:r>
              <a:rPr lang="en-US" sz="217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Дальнейшие исследования</a:t>
            </a:r>
            <a:endParaRPr lang="en-US" sz="2171" dirty="0"/>
          </a:p>
        </p:txBody>
      </p:sp>
      <p:sp>
        <p:nvSpPr>
          <p:cNvPr id="16" name="Text 13"/>
          <p:cNvSpPr/>
          <p:nvPr/>
        </p:nvSpPr>
        <p:spPr>
          <a:xfrm>
            <a:off x="6472860" y="5852997"/>
            <a:ext cx="4521756" cy="17645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9"/>
              </a:lnSpc>
              <a:buNone/>
            </a:pPr>
            <a:r>
              <a:rPr lang="en-US" sz="173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Не останавливаясь на достигнутом, я буду продолжать изучать новые архитектуры нейронных сетей и методы обучения, чтобы улучшить производительность модели.</a:t>
            </a:r>
            <a:endParaRPr lang="en-US" sz="17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667</Words>
  <Application>Microsoft Office PowerPoint</Application>
  <PresentationFormat>Произвольный</PresentationFormat>
  <Paragraphs>56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Arial</vt:lpstr>
      <vt:lpstr>Calibri</vt:lpstr>
      <vt:lpstr>Heebo</vt:lpstr>
      <vt:lpstr>Montserrat</vt:lpstr>
      <vt:lpstr>Prata</vt:lpstr>
      <vt:lpstr>Raleway</vt:lpstr>
      <vt:lpstr>Verdana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Денис Морозов</cp:lastModifiedBy>
  <cp:revision>10</cp:revision>
  <dcterms:created xsi:type="dcterms:W3CDTF">2024-05-10T22:18:32Z</dcterms:created>
  <dcterms:modified xsi:type="dcterms:W3CDTF">2024-05-19T22:54:15Z</dcterms:modified>
</cp:coreProperties>
</file>